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b="1" spc="-232" sz="1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b="1" spc="-232" sz="11600">
                <a:latin typeface="+mn-lt"/>
                <a:ea typeface="+mn-ea"/>
                <a:cs typeface="+mn-cs"/>
                <a:sym typeface="Graphik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None/>
              <a:defRPr b="1" spc="-232" sz="11600">
                <a:latin typeface="+mn-lt"/>
                <a:ea typeface="+mn-ea"/>
                <a:cs typeface="+mn-cs"/>
                <a:sym typeface="Graphik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None/>
              <a:defRPr b="1" spc="-232" sz="11600">
                <a:latin typeface="+mn-lt"/>
                <a:ea typeface="+mn-ea"/>
                <a:cs typeface="+mn-cs"/>
                <a:sym typeface="Graphik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None/>
              <a:defRPr b="1" spc="-232" sz="11600">
                <a:latin typeface="+mn-lt"/>
                <a:ea typeface="+mn-ea"/>
                <a:cs typeface="+mn-cs"/>
                <a:sym typeface="Graphik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None/>
              <a:defRPr b="1" spc="-232" sz="116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b="1" spc="-232" sz="1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E4EC1D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4.png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kronus.to" TargetMode="External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y the very serious Kronus Te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By the very serious Kronus Team</a:t>
            </a:r>
          </a:p>
        </p:txBody>
      </p:sp>
      <p:sp>
        <p:nvSpPr>
          <p:cNvPr id="152" name="Fast, Secure and Not Annoying Smart Wallet Protocol on Solana"/>
          <p:cNvSpPr txBox="1"/>
          <p:nvPr>
            <p:ph type="subTitle" sz="quarter" idx="1"/>
          </p:nvPr>
        </p:nvSpPr>
        <p:spPr>
          <a:xfrm>
            <a:off x="1206500" y="7196865"/>
            <a:ext cx="14344420" cy="1905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Fast, Secure and Not Annoying Smart Wallet Protocol on Solana</a:t>
            </a:r>
          </a:p>
        </p:txBody>
      </p:sp>
      <p:pic>
        <p:nvPicPr>
          <p:cNvPr id="153" name="Kronus_Logotype_DarkMode.png" descr="Kronus_Logotype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105" y="3530156"/>
            <a:ext cx="10664657" cy="273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Kronus_Logo_Transparent_DarkMode.png" descr="Kronus_Logo_Transparent_DarkM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1250" y="4220658"/>
            <a:ext cx="1253791" cy="108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51139" y="3975826"/>
            <a:ext cx="2363568" cy="1575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32176" y="4058158"/>
            <a:ext cx="1171805" cy="1411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76354" y="6996934"/>
            <a:ext cx="1331554" cy="1411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27293" y="6853954"/>
            <a:ext cx="2697081" cy="169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22621" y="6996934"/>
            <a:ext cx="1411049" cy="1411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86406" y="6906754"/>
            <a:ext cx="1411048" cy="159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435917" y="4091379"/>
            <a:ext cx="2016908" cy="134460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Helm"/>
          <p:cNvSpPr/>
          <p:nvPr/>
        </p:nvSpPr>
        <p:spPr>
          <a:xfrm>
            <a:off x="2223223" y="5309748"/>
            <a:ext cx="6169771" cy="1411049"/>
          </a:xfrm>
          <a:prstGeom prst="rect">
            <a:avLst/>
          </a:prstGeom>
          <a:solidFill>
            <a:srgbClr val="D6FE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Helm</a:t>
            </a:r>
          </a:p>
        </p:txBody>
      </p:sp>
      <p:sp>
        <p:nvSpPr>
          <p:cNvPr id="222" name="Cross-platform…"/>
          <p:cNvSpPr txBox="1"/>
          <p:nvPr/>
        </p:nvSpPr>
        <p:spPr>
          <a:xfrm>
            <a:off x="2017203" y="2354792"/>
            <a:ext cx="6748908" cy="240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Cross-platform</a:t>
            </a:r>
          </a:p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Support</a:t>
            </a:r>
          </a:p>
        </p:txBody>
      </p:sp>
      <p:sp>
        <p:nvSpPr>
          <p:cNvPr id="223" name="Kronus is able to function in fully…"/>
          <p:cNvSpPr txBox="1"/>
          <p:nvPr/>
        </p:nvSpPr>
        <p:spPr>
          <a:xfrm>
            <a:off x="2160750" y="7432729"/>
            <a:ext cx="8087907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43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Kronus is able to function in fully</a:t>
            </a:r>
          </a:p>
          <a:p>
            <a:pPr algn="l" defTabSz="825500">
              <a:defRPr sz="43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decentralized applications, and</a:t>
            </a:r>
          </a:p>
          <a:p>
            <a:pPr algn="l" defTabSz="825500">
              <a:defRPr sz="43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Centralized applications</a:t>
            </a:r>
          </a:p>
        </p:txBody>
      </p:sp>
      <p:pic>
        <p:nvPicPr>
          <p:cNvPr id="224" name="Kronus_Logo_Transparent_DarkMode.png" descr="Kronus_Logo_Transparent_DarkMod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Kronus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6FE51"/>
                </a:solidFill>
              </a:defRPr>
            </a:lvl1pPr>
          </a:lstStyle>
          <a:p>
            <a:pPr/>
            <a:r>
              <a:t>Kronus Use Cases</a:t>
            </a:r>
          </a:p>
        </p:txBody>
      </p:sp>
      <p:sp>
        <p:nvSpPr>
          <p:cNvPr id="227" name="Gaming dAp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Gaming dApps</a:t>
            </a:r>
          </a:p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Decentralized Marketplaces</a:t>
            </a:r>
          </a:p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DeFi</a:t>
            </a:r>
          </a:p>
        </p:txBody>
      </p:sp>
      <p:pic>
        <p:nvPicPr>
          <p:cNvPr id="228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Business Model"/>
          <p:cNvSpPr txBox="1"/>
          <p:nvPr>
            <p:ph type="body" sz="quarter" idx="1"/>
          </p:nvPr>
        </p:nvSpPr>
        <p:spPr>
          <a:xfrm>
            <a:off x="1702349" y="707060"/>
            <a:ext cx="13091994" cy="1982838"/>
          </a:xfrm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sp>
        <p:nvSpPr>
          <p:cNvPr id="231" name="Kronus charges a small micro-fee of…"/>
          <p:cNvSpPr txBox="1"/>
          <p:nvPr/>
        </p:nvSpPr>
        <p:spPr>
          <a:xfrm>
            <a:off x="1718998" y="7186640"/>
            <a:ext cx="7908773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38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Kronus charges a small micro-fee of</a:t>
            </a:r>
          </a:p>
          <a:p>
            <a:pPr algn="l" defTabSz="825500">
              <a:defRPr sz="38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10% of the gas fee per transaction</a:t>
            </a:r>
          </a:p>
        </p:txBody>
      </p:sp>
      <p:sp>
        <p:nvSpPr>
          <p:cNvPr id="232" name="Micro-TX…"/>
          <p:cNvSpPr txBox="1"/>
          <p:nvPr/>
        </p:nvSpPr>
        <p:spPr>
          <a:xfrm>
            <a:off x="1705055" y="4155530"/>
            <a:ext cx="6511418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Micro-TX</a:t>
            </a:r>
          </a:p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commissions</a:t>
            </a:r>
          </a:p>
        </p:txBody>
      </p:sp>
      <p:sp>
        <p:nvSpPr>
          <p:cNvPr id="233" name="Volume Based…"/>
          <p:cNvSpPr txBox="1"/>
          <p:nvPr/>
        </p:nvSpPr>
        <p:spPr>
          <a:xfrm>
            <a:off x="13681531" y="4155530"/>
            <a:ext cx="7010147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Volume Based</a:t>
            </a:r>
          </a:p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Pricing</a:t>
            </a:r>
          </a:p>
        </p:txBody>
      </p:sp>
      <p:sp>
        <p:nvSpPr>
          <p:cNvPr id="234" name="$1000 per 100,000 MAU per month."/>
          <p:cNvSpPr txBox="1"/>
          <p:nvPr/>
        </p:nvSpPr>
        <p:spPr>
          <a:xfrm>
            <a:off x="13751018" y="7842151"/>
            <a:ext cx="803183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38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$1000 per 100,000 MAU per month.</a:t>
            </a:r>
          </a:p>
        </p:txBody>
      </p:sp>
      <p:sp>
        <p:nvSpPr>
          <p:cNvPr id="235" name="Line"/>
          <p:cNvSpPr/>
          <p:nvPr/>
        </p:nvSpPr>
        <p:spPr>
          <a:xfrm flipV="1">
            <a:off x="11528930" y="4219346"/>
            <a:ext cx="1" cy="5980870"/>
          </a:xfrm>
          <a:prstGeom prst="line">
            <a:avLst/>
          </a:prstGeom>
          <a:ln w="25400">
            <a:solidFill>
              <a:srgbClr val="D6FE5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First 10,000 TX Free per app"/>
          <p:cNvSpPr txBox="1"/>
          <p:nvPr/>
        </p:nvSpPr>
        <p:spPr>
          <a:xfrm>
            <a:off x="13751018" y="7140122"/>
            <a:ext cx="623753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38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pPr/>
            <a:r>
              <a:t>First 10,000 TX Free per app</a:t>
            </a:r>
          </a:p>
        </p:txBody>
      </p:sp>
      <p:pic>
        <p:nvPicPr>
          <p:cNvPr id="237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6FE51"/>
                </a:solidFill>
              </a:defRPr>
            </a:lvl1pPr>
          </a:lstStyle>
          <a:p>
            <a:pPr/>
            <a:r>
              <a:t>Team</a:t>
            </a:r>
          </a:p>
        </p:txBody>
      </p:sp>
      <p:sp>
        <p:nvSpPr>
          <p:cNvPr id="240" name="李乐 Le - Chief 外卖 Officer…"/>
          <p:cNvSpPr txBox="1"/>
          <p:nvPr>
            <p:ph type="body" sz="half" idx="1"/>
          </p:nvPr>
        </p:nvSpPr>
        <p:spPr>
          <a:xfrm>
            <a:off x="1206500" y="4248504"/>
            <a:ext cx="15569723" cy="502380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李乐 Le - Chief 外卖 Officer</a:t>
            </a:r>
          </a:p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Jozhe - Chief 胡同 Officer</a:t>
            </a:r>
          </a:p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Bilal - Chief Blockchain Officer</a:t>
            </a:r>
          </a:p>
          <a:p>
            <a:pPr>
              <a:defRPr>
                <a:latin typeface="+mn-lt"/>
                <a:ea typeface="+mn-ea"/>
                <a:cs typeface="+mn-cs"/>
                <a:sym typeface="Graphik"/>
              </a:defRPr>
            </a:pPr>
            <a:r>
              <a:t>Jonas - Chief 胡同-Parking Officer</a:t>
            </a:r>
          </a:p>
        </p:txBody>
      </p:sp>
      <p:pic>
        <p:nvPicPr>
          <p:cNvPr id="241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690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" name="Group"/>
          <p:cNvGrpSpPr/>
          <p:nvPr/>
        </p:nvGrpSpPr>
        <p:grpSpPr>
          <a:xfrm>
            <a:off x="17123103" y="813993"/>
            <a:ext cx="5245877" cy="11892826"/>
            <a:chOff x="0" y="0"/>
            <a:chExt cx="5245875" cy="11892824"/>
          </a:xfrm>
        </p:grpSpPr>
        <p:pic>
          <p:nvPicPr>
            <p:cNvPr id="24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245876" cy="11892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Jonas"/>
            <p:cNvSpPr/>
            <p:nvPr/>
          </p:nvSpPr>
          <p:spPr>
            <a:xfrm>
              <a:off x="99428" y="2394966"/>
              <a:ext cx="1333501" cy="5691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Graphik"/>
                </a:defRPr>
              </a:lvl1pPr>
            </a:lstStyle>
            <a:p>
              <a:pPr/>
              <a:r>
                <a:t>Jonas</a:t>
              </a:r>
            </a:p>
          </p:txBody>
        </p:sp>
        <p:sp>
          <p:nvSpPr>
            <p:cNvPr id="244" name="Jozhe"/>
            <p:cNvSpPr/>
            <p:nvPr/>
          </p:nvSpPr>
          <p:spPr>
            <a:xfrm>
              <a:off x="99428" y="5354731"/>
              <a:ext cx="1333501" cy="5691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Graphik"/>
                </a:defRPr>
              </a:lvl1pPr>
            </a:lstStyle>
            <a:p>
              <a:pPr/>
              <a:r>
                <a:t>Jozhe</a:t>
              </a:r>
            </a:p>
          </p:txBody>
        </p:sp>
        <p:sp>
          <p:nvSpPr>
            <p:cNvPr id="245" name="李乐, Le"/>
            <p:cNvSpPr/>
            <p:nvPr/>
          </p:nvSpPr>
          <p:spPr>
            <a:xfrm>
              <a:off x="99428" y="8314497"/>
              <a:ext cx="1541503" cy="5691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>
                  <a:solidFill>
                    <a:srgbClr val="000000"/>
                  </a:solidFill>
                  <a:latin typeface="Graphik-Black"/>
                  <a:ea typeface="Graphik-Black"/>
                  <a:cs typeface="Graphik-Black"/>
                  <a:sym typeface="Graphik-Black"/>
                </a:defRPr>
              </a:lvl1pPr>
            </a:lstStyle>
            <a:p>
              <a:pPr/>
              <a:r>
                <a:t>李乐, Le</a:t>
              </a:r>
            </a:p>
          </p:txBody>
        </p:sp>
        <p:sp>
          <p:nvSpPr>
            <p:cNvPr id="246" name="Bilal"/>
            <p:cNvSpPr/>
            <p:nvPr/>
          </p:nvSpPr>
          <p:spPr>
            <a:xfrm>
              <a:off x="41206" y="11274262"/>
              <a:ext cx="1714863" cy="5691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Graphik"/>
                </a:defRPr>
              </a:lvl1pPr>
            </a:lstStyle>
            <a:p>
              <a:pPr/>
              <a:r>
                <a:t>Bilal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kronus.to"/>
          <p:cNvSpPr txBox="1"/>
          <p:nvPr>
            <p:ph type="body" sz="half" idx="1"/>
          </p:nvPr>
        </p:nvSpPr>
        <p:spPr>
          <a:xfrm>
            <a:off x="1206500" y="4772724"/>
            <a:ext cx="21971000" cy="38743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6FE51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kronus.to</a:t>
            </a:r>
          </a:p>
        </p:txBody>
      </p:sp>
      <p:pic>
        <p:nvPicPr>
          <p:cNvPr id="250" name="Kronus_Logo_Transparent_DarkMode.png" descr="Kronus_Logo_Transparent_DarkM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~ 李乐 Le, Senior Software Architect, Kronus"/>
          <p:cNvSpPr txBox="1"/>
          <p:nvPr>
            <p:ph type="body" idx="21"/>
          </p:nvPr>
        </p:nvSpPr>
        <p:spPr>
          <a:xfrm>
            <a:off x="1814292" y="10672236"/>
            <a:ext cx="2014925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01675">
              <a:defRPr sz="3060"/>
            </a:lvl1pPr>
          </a:lstStyle>
          <a:p>
            <a:pPr/>
            <a:r>
              <a:t>~ 李乐 Le, Senior Software Architect, Kronus</a:t>
            </a:r>
          </a:p>
        </p:txBody>
      </p:sp>
      <p:sp>
        <p:nvSpPr>
          <p:cNvPr id="157" name="Kronus is an Annoying-Free Smart Wallet Protocol for Solan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defRPr>
                <a:solidFill>
                  <a:srgbClr val="EAECEB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Kronus is an </a:t>
            </a:r>
            <a:r>
              <a:rPr>
                <a:solidFill>
                  <a:srgbClr val="D6FE51"/>
                </a:solidFill>
              </a:rPr>
              <a:t>Annoying-Free Smart Wallet</a:t>
            </a:r>
            <a:br>
              <a:rPr>
                <a:solidFill>
                  <a:srgbClr val="D6FE51"/>
                </a:solidFill>
              </a:rPr>
            </a:br>
            <a:r>
              <a:t>Protocol for Solana</a:t>
            </a:r>
          </a:p>
        </p:txBody>
      </p:sp>
      <p:pic>
        <p:nvPicPr>
          <p:cNvPr id="158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No more repeatedly clicking…"/>
          <p:cNvSpPr txBox="1"/>
          <p:nvPr/>
        </p:nvSpPr>
        <p:spPr>
          <a:xfrm>
            <a:off x="1206500" y="366183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pc="-232" sz="11600">
                <a:latin typeface="+mn-lt"/>
                <a:ea typeface="+mn-ea"/>
                <a:cs typeface="+mn-cs"/>
                <a:sym typeface="Graphik"/>
              </a:defRPr>
            </a:pPr>
            <a:r>
              <a:rPr>
                <a:solidFill>
                  <a:srgbClr val="D6FE51"/>
                </a:solidFill>
              </a:rPr>
              <a:t>No more</a:t>
            </a:r>
            <a:r>
              <a:t> repeatedly clicking</a:t>
            </a:r>
          </a:p>
          <a:p>
            <a:pPr algn="l">
              <a:defRPr b="1" spc="-232" sz="116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annoying wallet popups </a:t>
            </a:r>
          </a:p>
        </p:txBody>
      </p:sp>
      <p:pic>
        <p:nvPicPr>
          <p:cNvPr id="162" name="Kronus_Logotype_DarkMode.png" descr="Kronus_Logotype_DarkM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3322" y="10789148"/>
            <a:ext cx="4597355" cy="1180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ow the…"/>
          <p:cNvSpPr txBox="1"/>
          <p:nvPr>
            <p:ph type="body" idx="1"/>
          </p:nvPr>
        </p:nvSpPr>
        <p:spPr>
          <a:xfrm>
            <a:off x="1206500" y="2560422"/>
            <a:ext cx="21971000" cy="8595156"/>
          </a:xfrm>
          <a:prstGeom prst="rect">
            <a:avLst/>
          </a:prstGeom>
        </p:spPr>
        <p:txBody>
          <a:bodyPr/>
          <a:lstStyle/>
          <a:p>
            <a:pPr/>
            <a:r>
              <a:t>How the </a:t>
            </a:r>
          </a:p>
          <a:p>
            <a:pPr/>
            <a:r>
              <a:rPr>
                <a:solidFill>
                  <a:srgbClr val="D6FE51"/>
                </a:solidFill>
              </a:rPr>
              <a:t>Kronos</a:t>
            </a:r>
            <a:r>
              <a:t> </a:t>
            </a:r>
            <a:r>
              <a:rPr>
                <a:solidFill>
                  <a:srgbClr val="D6FE51"/>
                </a:solidFill>
              </a:rPr>
              <a:t>Protocol</a:t>
            </a:r>
          </a:p>
          <a:p>
            <a:pPr/>
            <a:r>
              <a:t>works</a:t>
            </a:r>
          </a:p>
        </p:txBody>
      </p:sp>
      <p:pic>
        <p:nvPicPr>
          <p:cNvPr id="165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mo : Tic-Tac-Toe Game UI"/>
          <p:cNvSpPr txBox="1"/>
          <p:nvPr>
            <p:ph type="body" sz="quarter" idx="1"/>
          </p:nvPr>
        </p:nvSpPr>
        <p:spPr>
          <a:xfrm>
            <a:off x="5646003" y="151616"/>
            <a:ext cx="13091994" cy="1227130"/>
          </a:xfrm>
          <a:prstGeom prst="rect">
            <a:avLst/>
          </a:prstGeom>
        </p:spPr>
        <p:txBody>
          <a:bodyPr/>
          <a:lstStyle>
            <a:lvl1pPr algn="ctr">
              <a:defRPr spc="-132" sz="6600"/>
            </a:lvl1pPr>
          </a:lstStyle>
          <a:p>
            <a:pPr/>
            <a:r>
              <a:t>Demo : Tic-Tac-Toe Game UI</a:t>
            </a:r>
          </a:p>
        </p:txBody>
      </p:sp>
      <p:sp>
        <p:nvSpPr>
          <p:cNvPr id="168" name="On the right-hand-side, the player delightfully plays through the tic-tac-toe game. No popups :D"/>
          <p:cNvSpPr txBox="1"/>
          <p:nvPr/>
        </p:nvSpPr>
        <p:spPr>
          <a:xfrm>
            <a:off x="13109695" y="12330926"/>
            <a:ext cx="6217249" cy="1061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On the right-hand-side, the player delightfully plays through the tic-tac-toe game. No popups :D</a:t>
            </a:r>
          </a:p>
        </p:txBody>
      </p:sp>
      <p:sp>
        <p:nvSpPr>
          <p:cNvPr id="169" name="On the left-hand-side, the player suffers through clicking the annoying popup for every action on the chain."/>
          <p:cNvSpPr txBox="1"/>
          <p:nvPr/>
        </p:nvSpPr>
        <p:spPr>
          <a:xfrm>
            <a:off x="4540057" y="12349440"/>
            <a:ext cx="5996435" cy="1061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On the left-hand-side, the player suffers through clicking the annoying popup for every action on the chain.</a:t>
            </a:r>
          </a:p>
        </p:txBody>
      </p:sp>
      <p:pic>
        <p:nvPicPr>
          <p:cNvPr id="170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kronus-demovideo-v1.mp4" descr="kronus-demovideo-v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67864" y="1583053"/>
            <a:ext cx="16135328" cy="973538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No Kronus"/>
          <p:cNvSpPr txBox="1"/>
          <p:nvPr/>
        </p:nvSpPr>
        <p:spPr>
          <a:xfrm>
            <a:off x="4540057" y="11707895"/>
            <a:ext cx="4145316" cy="52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4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No Kronus</a:t>
            </a:r>
          </a:p>
        </p:txBody>
      </p:sp>
      <p:sp>
        <p:nvSpPr>
          <p:cNvPr id="173" name="With Kronus"/>
          <p:cNvSpPr txBox="1"/>
          <p:nvPr/>
        </p:nvSpPr>
        <p:spPr>
          <a:xfrm>
            <a:off x="13109809" y="11689381"/>
            <a:ext cx="4145315" cy="52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4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With Kronus</a:t>
            </a:r>
          </a:p>
        </p:txBody>
      </p:sp>
      <p:sp>
        <p:nvSpPr>
          <p:cNvPr id="174" name="Line"/>
          <p:cNvSpPr/>
          <p:nvPr/>
        </p:nvSpPr>
        <p:spPr>
          <a:xfrm flipV="1">
            <a:off x="12191999" y="12106807"/>
            <a:ext cx="1" cy="1333501"/>
          </a:xfrm>
          <a:prstGeom prst="line">
            <a:avLst/>
          </a:prstGeom>
          <a:ln w="25400">
            <a:solidFill>
              <a:srgbClr val="D6FE51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5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mo : Tic-Tac-Toe Game Logs"/>
          <p:cNvSpPr txBox="1"/>
          <p:nvPr>
            <p:ph type="body" sz="quarter" idx="1"/>
          </p:nvPr>
        </p:nvSpPr>
        <p:spPr>
          <a:xfrm>
            <a:off x="5646003" y="151616"/>
            <a:ext cx="13091994" cy="1227130"/>
          </a:xfrm>
          <a:prstGeom prst="rect">
            <a:avLst/>
          </a:prstGeom>
        </p:spPr>
        <p:txBody>
          <a:bodyPr/>
          <a:lstStyle/>
          <a:p>
            <a:pPr algn="ctr">
              <a:defRPr spc="-132" sz="6600"/>
            </a:pPr>
            <a:r>
              <a:t>Demo : Tic-Tac-Toe Game </a:t>
            </a:r>
            <a:r>
              <a:rPr>
                <a:solidFill>
                  <a:srgbClr val="D6FE51"/>
                </a:solidFill>
              </a:rPr>
              <a:t>Logs</a:t>
            </a:r>
          </a:p>
        </p:txBody>
      </p:sp>
      <p:sp>
        <p:nvSpPr>
          <p:cNvPr id="177" name="Log streams from Solana show each players actions for player 1 and player 2"/>
          <p:cNvSpPr txBox="1"/>
          <p:nvPr/>
        </p:nvSpPr>
        <p:spPr>
          <a:xfrm>
            <a:off x="2558973" y="11753900"/>
            <a:ext cx="11343164" cy="40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Log streams from Solana show each players actions for player 1 and player 2</a:t>
            </a:r>
          </a:p>
        </p:txBody>
      </p:sp>
      <p:pic>
        <p:nvPicPr>
          <p:cNvPr id="178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Kronus Protocol Flow"/>
          <p:cNvSpPr txBox="1"/>
          <p:nvPr>
            <p:ph type="body" sz="quarter" idx="1"/>
          </p:nvPr>
        </p:nvSpPr>
        <p:spPr>
          <a:xfrm>
            <a:off x="5646003" y="910723"/>
            <a:ext cx="13091994" cy="198283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Kronus Protocol Flow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1985567" y="4009395"/>
            <a:ext cx="19648914" cy="7163946"/>
            <a:chOff x="734618" y="0"/>
            <a:chExt cx="19648911" cy="7163945"/>
          </a:xfrm>
        </p:grpSpPr>
        <p:sp>
          <p:nvSpPr>
            <p:cNvPr id="181" name="SW key-pair generation…"/>
            <p:cNvSpPr/>
            <p:nvPr/>
          </p:nvSpPr>
          <p:spPr>
            <a:xfrm>
              <a:off x="8345867" y="18515"/>
              <a:ext cx="5190367" cy="14110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SW key-pair generation</a:t>
              </a:r>
            </a:p>
            <a:p>
              <a: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via Kronus Service</a:t>
              </a:r>
            </a:p>
          </p:txBody>
        </p:sp>
        <p:sp>
          <p:nvSpPr>
            <p:cNvPr id="182" name="Delegation of signing authority"/>
            <p:cNvSpPr/>
            <p:nvPr/>
          </p:nvSpPr>
          <p:spPr>
            <a:xfrm>
              <a:off x="15582264" y="18515"/>
              <a:ext cx="4801266" cy="1411049"/>
            </a:xfrm>
            <a:prstGeom prst="rect">
              <a:avLst/>
            </a:prstGeom>
            <a:solidFill>
              <a:srgbClr val="D6FE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Delegation of signing authority</a:t>
              </a:r>
            </a:p>
          </p:txBody>
        </p:sp>
        <p:sp>
          <p:nvSpPr>
            <p:cNvPr id="183" name="User performs action. Delegated SW signs TX"/>
            <p:cNvSpPr/>
            <p:nvPr/>
          </p:nvSpPr>
          <p:spPr>
            <a:xfrm>
              <a:off x="15582264" y="2570954"/>
              <a:ext cx="4801266" cy="1411049"/>
            </a:xfrm>
            <a:prstGeom prst="rect">
              <a:avLst/>
            </a:prstGeom>
            <a:solidFill>
              <a:srgbClr val="D6FE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User performs action. Delegated SW signs TX</a:t>
              </a:r>
            </a:p>
          </p:txBody>
        </p:sp>
        <p:sp>
          <p:nvSpPr>
            <p:cNvPr id="184" name="SW sends TX to Solana"/>
            <p:cNvSpPr/>
            <p:nvPr/>
          </p:nvSpPr>
          <p:spPr>
            <a:xfrm>
              <a:off x="8540417" y="2570954"/>
              <a:ext cx="4801266" cy="14110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SW sends TX to Solana</a:t>
              </a:r>
            </a:p>
          </p:txBody>
        </p:sp>
        <p:sp>
          <p:nvSpPr>
            <p:cNvPr id="185" name="Confirmation of TX"/>
            <p:cNvSpPr/>
            <p:nvPr/>
          </p:nvSpPr>
          <p:spPr>
            <a:xfrm>
              <a:off x="1112074" y="2570954"/>
              <a:ext cx="4801267" cy="14110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Confirmation of TX</a:t>
              </a:r>
            </a:p>
          </p:txBody>
        </p:sp>
        <p:sp>
          <p:nvSpPr>
            <p:cNvPr id="186" name="MW invalidates…"/>
            <p:cNvSpPr/>
            <p:nvPr/>
          </p:nvSpPr>
          <p:spPr>
            <a:xfrm>
              <a:off x="734618" y="5715867"/>
              <a:ext cx="5556179" cy="1448079"/>
            </a:xfrm>
            <a:prstGeom prst="rect">
              <a:avLst/>
            </a:prstGeom>
            <a:solidFill>
              <a:srgbClr val="D6FE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MW invalidates</a:t>
              </a:r>
            </a:p>
            <a:p>
              <a: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SW and revokes authority</a:t>
              </a:r>
            </a:p>
          </p:txBody>
        </p:sp>
        <p:sp>
          <p:nvSpPr>
            <p:cNvPr id="187" name="End session"/>
            <p:cNvSpPr/>
            <p:nvPr/>
          </p:nvSpPr>
          <p:spPr>
            <a:xfrm>
              <a:off x="9116545" y="5804906"/>
              <a:ext cx="3376784" cy="127000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End session</a:t>
              </a:r>
            </a:p>
          </p:txBody>
        </p:sp>
        <p:sp>
          <p:nvSpPr>
            <p:cNvPr id="188" name="User authorizes Kronus"/>
            <p:cNvSpPr/>
            <p:nvPr/>
          </p:nvSpPr>
          <p:spPr>
            <a:xfrm>
              <a:off x="1572124" y="0"/>
              <a:ext cx="3881167" cy="1448078"/>
            </a:xfrm>
            <a:prstGeom prst="roundRect">
              <a:avLst>
                <a:gd name="adj" fmla="val 50000"/>
              </a:avLst>
            </a:prstGeom>
            <a:solidFill>
              <a:srgbClr val="D6FE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7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User authorizes Kronus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5440995" y="777188"/>
              <a:ext cx="2917041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0" name="Line"/>
            <p:cNvSpPr/>
            <p:nvPr/>
          </p:nvSpPr>
          <p:spPr>
            <a:xfrm>
              <a:off x="13529361" y="724039"/>
              <a:ext cx="2059774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1" name="Line"/>
            <p:cNvSpPr/>
            <p:nvPr/>
          </p:nvSpPr>
          <p:spPr>
            <a:xfrm>
              <a:off x="18037790" y="1435846"/>
              <a:ext cx="1" cy="112882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" name="Line"/>
            <p:cNvSpPr/>
            <p:nvPr/>
          </p:nvSpPr>
          <p:spPr>
            <a:xfrm flipH="1">
              <a:off x="13325019" y="3298597"/>
              <a:ext cx="223985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3" name="Line"/>
            <p:cNvSpPr/>
            <p:nvPr/>
          </p:nvSpPr>
          <p:spPr>
            <a:xfrm flipH="1">
              <a:off x="5891571" y="3311297"/>
              <a:ext cx="2670616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4" name="Line"/>
            <p:cNvSpPr/>
            <p:nvPr/>
          </p:nvSpPr>
          <p:spPr>
            <a:xfrm>
              <a:off x="3512707" y="3988285"/>
              <a:ext cx="1" cy="172130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" name="Line"/>
            <p:cNvSpPr/>
            <p:nvPr/>
          </p:nvSpPr>
          <p:spPr>
            <a:xfrm>
              <a:off x="6234527" y="6439906"/>
              <a:ext cx="291704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cxnSp>
          <p:nvCxnSpPr>
            <p:cNvPr id="196" name="Connection Line"/>
            <p:cNvCxnSpPr>
              <a:stCxn id="188" idx="0"/>
              <a:endCxn id="187" idx="0"/>
            </p:cNvCxnSpPr>
            <p:nvPr/>
          </p:nvCxnSpPr>
          <p:spPr>
            <a:xfrm>
              <a:off x="3517900" y="723900"/>
              <a:ext cx="7289800" cy="5715000"/>
            </a:xfrm>
            <a:prstGeom prst="bentConnector4">
              <a:avLst>
                <a:gd name="adj1" fmla="val -48257"/>
                <a:gd name="adj2" fmla="val 128444"/>
              </a:avLst>
            </a:prstGeom>
            <a:ln w="38100" cap="flat">
              <a:solidFill>
                <a:srgbClr val="D6FE51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</p:cxnSp>
      </p:grpSp>
      <p:pic>
        <p:nvPicPr>
          <p:cNvPr id="198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eatures"/>
          <p:cNvSpPr txBox="1"/>
          <p:nvPr>
            <p:ph type="body" sz="quarter" idx="1"/>
          </p:nvPr>
        </p:nvSpPr>
        <p:spPr>
          <a:xfrm>
            <a:off x="2054131" y="707060"/>
            <a:ext cx="13091994" cy="1982838"/>
          </a:xfrm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201" name="Kronus Macros"/>
          <p:cNvSpPr/>
          <p:nvPr/>
        </p:nvSpPr>
        <p:spPr>
          <a:xfrm>
            <a:off x="2188798" y="6191539"/>
            <a:ext cx="6169771" cy="1411049"/>
          </a:xfrm>
          <a:prstGeom prst="rect">
            <a:avLst/>
          </a:prstGeom>
          <a:solidFill>
            <a:srgbClr val="E4EC1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Kronus Macros</a:t>
            </a:r>
          </a:p>
        </p:txBody>
      </p:sp>
      <p:sp>
        <p:nvSpPr>
          <p:cNvPr id="202" name="Build Kronus seamlessly into your…"/>
          <p:cNvSpPr txBox="1"/>
          <p:nvPr/>
        </p:nvSpPr>
        <p:spPr>
          <a:xfrm>
            <a:off x="2218897" y="8314520"/>
            <a:ext cx="9102015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4300">
                <a:solidFill>
                  <a:srgbClr val="E4EC1D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Build Kronus seamlessly into your</a:t>
            </a:r>
          </a:p>
          <a:p>
            <a:pPr algn="l" defTabSz="825500">
              <a:defRPr b="1" sz="4300">
                <a:solidFill>
                  <a:srgbClr val="E4EC1D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Smart contracts with our</a:t>
            </a:r>
          </a:p>
          <a:p>
            <a:pPr algn="l" defTabSz="825500">
              <a:defRPr b="1" sz="4300">
                <a:solidFill>
                  <a:srgbClr val="E4EC1D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Library of Rust Macros</a:t>
            </a:r>
          </a:p>
        </p:txBody>
      </p:sp>
      <p:sp>
        <p:nvSpPr>
          <p:cNvPr id="203" name="Bring Your Own…"/>
          <p:cNvSpPr txBox="1"/>
          <p:nvPr/>
        </p:nvSpPr>
        <p:spPr>
          <a:xfrm>
            <a:off x="2056836" y="3358678"/>
            <a:ext cx="7706425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170" sz="8500">
                <a:solidFill>
                  <a:srgbClr val="E4EC1D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Bring Your Own</a:t>
            </a:r>
          </a:p>
          <a:p>
            <a:pPr algn="l">
              <a:lnSpc>
                <a:spcPct val="80000"/>
              </a:lnSpc>
              <a:defRPr spc="-170" sz="8500">
                <a:solidFill>
                  <a:srgbClr val="E4EC1D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Contract</a:t>
            </a:r>
          </a:p>
        </p:txBody>
      </p:sp>
      <p:sp>
        <p:nvSpPr>
          <p:cNvPr id="204" name="// 1. Import Kronus `Delegate`…"/>
          <p:cNvSpPr txBox="1"/>
          <p:nvPr/>
        </p:nvSpPr>
        <p:spPr>
          <a:xfrm>
            <a:off x="13226200" y="1321763"/>
            <a:ext cx="8663941" cy="111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1. Import Kronus `Delegate`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   macro in your Anchor program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</a:p>
          <a:p>
            <a:pPr algn="l" defTabSz="457200">
              <a:defRPr sz="2200">
                <a:solidFill>
                  <a:srgbClr val="91B4D5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rPr>
                <a:solidFill>
                  <a:srgbClr val="5DE4C7"/>
                </a:solidFill>
              </a:rPr>
              <a:t>use</a:t>
            </a:r>
            <a:r>
              <a:rPr>
                <a:solidFill>
                  <a:srgbClr val="A6ACCD"/>
                </a:solidFill>
              </a:rPr>
              <a:t> </a:t>
            </a:r>
            <a:r>
              <a:t>anchor_lang::prelude::*</a:t>
            </a:r>
            <a:r>
              <a:rPr>
                <a:solidFill>
                  <a:srgbClr val="A6ACCD"/>
                </a:solidFill>
              </a:rPr>
              <a:t>;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91B4D5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rPr>
                <a:solidFill>
                  <a:srgbClr val="5DE4C7"/>
                </a:solidFill>
              </a:rPr>
              <a:t>use</a:t>
            </a:r>
            <a:r>
              <a:rPr>
                <a:solidFill>
                  <a:srgbClr val="A6ACCD"/>
                </a:solidFill>
              </a:rPr>
              <a:t> </a:t>
            </a:r>
            <a:r>
              <a:t>kronus_protocol::</a:t>
            </a:r>
            <a:r>
              <a:rPr>
                <a:solidFill>
                  <a:srgbClr val="A6ACCD"/>
                </a:solidFill>
              </a:rPr>
              <a:t>Delegate;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2. Mark your accounts as a Delegate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   candidate account with the `Delegate`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   macro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 - It allows the `Create` instruction to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   to be signed by a delegate authority.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#[derive(Accounts, Delegate)]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rPr>
                <a:solidFill>
                  <a:srgbClr val="5DE4C7"/>
                </a:solidFill>
              </a:rPr>
              <a:t>pub</a:t>
            </a:r>
            <a:r>
              <a:t> </a:t>
            </a:r>
            <a:r>
              <a:rPr>
                <a:solidFill>
                  <a:srgbClr val="91B4D5"/>
                </a:solidFill>
              </a:rPr>
              <a:t>struct</a:t>
            </a:r>
            <a:r>
              <a:t> Create&lt;'info&gt; {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#[account(init, payer </a:t>
            </a:r>
            <a:r>
              <a:rPr>
                <a:solidFill>
                  <a:srgbClr val="91B4D5"/>
                </a:solidFill>
              </a:rPr>
              <a:t>=</a:t>
            </a:r>
            <a:r>
              <a:t> user, space </a:t>
            </a:r>
            <a:r>
              <a:rPr>
                <a:solidFill>
                  <a:srgbClr val="91B4D5"/>
                </a:solidFill>
              </a:rPr>
              <a:t>=</a:t>
            </a:r>
            <a:r>
              <a:t> 16 </a:t>
            </a:r>
            <a:r>
              <a:rPr>
                <a:solidFill>
                  <a:srgbClr val="91B4D5"/>
                </a:solidFill>
              </a:rPr>
              <a:t>+</a:t>
            </a:r>
            <a:r>
              <a:t> 16)]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</a:t>
            </a:r>
            <a:r>
              <a:rPr>
                <a:solidFill>
                  <a:srgbClr val="5DE4C7"/>
                </a:solidFill>
              </a:rPr>
              <a:t>pub</a:t>
            </a:r>
            <a:r>
              <a:t> </a:t>
            </a:r>
            <a:r>
              <a:rPr>
                <a:solidFill>
                  <a:srgbClr val="E4F0FB"/>
                </a:solidFill>
              </a:rPr>
              <a:t>base_account</a:t>
            </a:r>
            <a:r>
              <a:rPr>
                <a:solidFill>
                  <a:srgbClr val="91B4D5"/>
                </a:solidFill>
              </a:rPr>
              <a:t>:</a:t>
            </a:r>
            <a:r>
              <a:t> Account&lt;'info, BaseAccount&gt;,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#[account(</a:t>
            </a:r>
            <a:r>
              <a:rPr>
                <a:solidFill>
                  <a:srgbClr val="5DE4C7"/>
                </a:solidFill>
              </a:rPr>
              <a:t>mut</a:t>
            </a:r>
            <a:r>
              <a:t>)]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</a:t>
            </a:r>
            <a:r>
              <a:rPr>
                <a:solidFill>
                  <a:srgbClr val="5DE4C7"/>
                </a:solidFill>
              </a:rPr>
              <a:t>pub</a:t>
            </a:r>
            <a:r>
              <a:t> </a:t>
            </a:r>
            <a:r>
              <a:rPr>
                <a:solidFill>
                  <a:srgbClr val="E4F0FB"/>
                </a:solidFill>
              </a:rPr>
              <a:t>user</a:t>
            </a:r>
            <a:r>
              <a:rPr>
                <a:solidFill>
                  <a:srgbClr val="91B4D5"/>
                </a:solidFill>
              </a:rPr>
              <a:t>:</a:t>
            </a:r>
            <a:r>
              <a:t> Signer&lt;'info&gt;,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</a:t>
            </a:r>
            <a:r>
              <a:rPr>
                <a:solidFill>
                  <a:srgbClr val="5DE4C7"/>
                </a:solidFill>
              </a:rPr>
              <a:t>pub</a:t>
            </a:r>
            <a:r>
              <a:t> </a:t>
            </a:r>
            <a:r>
              <a:rPr>
                <a:solidFill>
                  <a:srgbClr val="E4F0FB"/>
                </a:solidFill>
              </a:rPr>
              <a:t>system_program</a:t>
            </a:r>
            <a:r>
              <a:rPr>
                <a:solidFill>
                  <a:srgbClr val="91B4D5"/>
                </a:solidFill>
              </a:rPr>
              <a:t>:</a:t>
            </a:r>
            <a:r>
              <a:t> Program&lt;'info, System&gt;,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}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</a:p>
          <a:p>
            <a:pPr algn="l" defTabSz="457200">
              <a:defRPr sz="2200">
                <a:solidFill>
                  <a:srgbClr val="767C9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// An account that goes inside a transaction</a:t>
            </a:r>
            <a:endParaRPr>
              <a:solidFill>
                <a:srgbClr val="A6ACCD"/>
              </a:solidFill>
            </a:endParaRP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#[account]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rPr>
                <a:solidFill>
                  <a:srgbClr val="5DE4C7"/>
                </a:solidFill>
              </a:rPr>
              <a:t>pub</a:t>
            </a:r>
            <a:r>
              <a:t> </a:t>
            </a:r>
            <a:r>
              <a:rPr>
                <a:solidFill>
                  <a:srgbClr val="91B4D5"/>
                </a:solidFill>
              </a:rPr>
              <a:t>struct</a:t>
            </a:r>
            <a:r>
              <a:t> BaseAccount {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    </a:t>
            </a:r>
            <a:r>
              <a:rPr>
                <a:solidFill>
                  <a:srgbClr val="5DE4C7"/>
                </a:solidFill>
              </a:rPr>
              <a:t>pub</a:t>
            </a:r>
            <a:r>
              <a:t> </a:t>
            </a:r>
            <a:r>
              <a:rPr>
                <a:solidFill>
                  <a:srgbClr val="E4F0FB"/>
                </a:solidFill>
              </a:rPr>
              <a:t>count</a:t>
            </a:r>
            <a:r>
              <a:rPr>
                <a:solidFill>
                  <a:srgbClr val="91B4D5"/>
                </a:solidFill>
              </a:rPr>
              <a:t>:</a:t>
            </a:r>
            <a:r>
              <a:t> u64,</a:t>
            </a:r>
          </a:p>
          <a:p>
            <a:pPr algn="l" defTabSz="457200">
              <a:defRPr sz="2200">
                <a:solidFill>
                  <a:srgbClr val="A6ACCD"/>
                </a:solidFill>
                <a:latin typeface="IBM Plex Mono Regular"/>
                <a:ea typeface="IBM Plex Mono Regular"/>
                <a:cs typeface="IBM Plex Mono Regular"/>
                <a:sym typeface="IBM Plex Mono Regular"/>
              </a:defRPr>
            </a:pPr>
            <a:r>
              <a:t>}</a:t>
            </a:r>
          </a:p>
        </p:txBody>
      </p:sp>
      <p:pic>
        <p:nvPicPr>
          <p:cNvPr id="205" name="Kronus_Logo_Transparent_DarkMode.png" descr="Kronus_Logo_Transparent_DarkM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Kronus Macros"/>
          <p:cNvSpPr/>
          <p:nvPr/>
        </p:nvSpPr>
        <p:spPr>
          <a:xfrm>
            <a:off x="2133253" y="4895503"/>
            <a:ext cx="6169771" cy="1411049"/>
          </a:xfrm>
          <a:prstGeom prst="rect">
            <a:avLst/>
          </a:prstGeom>
          <a:solidFill>
            <a:srgbClr val="D6FE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Kronus Macros</a:t>
            </a:r>
          </a:p>
        </p:txBody>
      </p:sp>
      <p:sp>
        <p:nvSpPr>
          <p:cNvPr id="208" name="Build Kronus seamlessly into your…"/>
          <p:cNvSpPr txBox="1"/>
          <p:nvPr/>
        </p:nvSpPr>
        <p:spPr>
          <a:xfrm>
            <a:off x="2163353" y="7018484"/>
            <a:ext cx="8304709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43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Build Kronus seamlessly into your</a:t>
            </a:r>
          </a:p>
          <a:p>
            <a:pPr algn="l" defTabSz="825500">
              <a:defRPr sz="43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Smart contracts with our</a:t>
            </a:r>
          </a:p>
          <a:p>
            <a:pPr algn="l" defTabSz="825500">
              <a:defRPr sz="4300">
                <a:solidFill>
                  <a:srgbClr val="D6FE5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Library of Rust Macros</a:t>
            </a:r>
          </a:p>
        </p:txBody>
      </p:sp>
      <p:sp>
        <p:nvSpPr>
          <p:cNvPr id="209" name="Bring Your Own…"/>
          <p:cNvSpPr txBox="1"/>
          <p:nvPr/>
        </p:nvSpPr>
        <p:spPr>
          <a:xfrm>
            <a:off x="2001292" y="2062642"/>
            <a:ext cx="7706424" cy="216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Bring Your Own</a:t>
            </a:r>
          </a:p>
          <a:p>
            <a:pPr algn="l">
              <a:lnSpc>
                <a:spcPct val="80000"/>
              </a:lnSpc>
              <a:defRPr spc="-170" sz="8500">
                <a:solidFill>
                  <a:srgbClr val="D6FE51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t>Contract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0656" y="899696"/>
            <a:ext cx="8494840" cy="1191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Kronus_Logo_Transparent_DarkMode.png" descr="Kronus_Logo_Transparent_DarkM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6054" y="11679298"/>
            <a:ext cx="13335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Graphik"/>
        <a:ea typeface="Graphik"/>
        <a:cs typeface="Graphik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Graphik"/>
        <a:ea typeface="Graphik"/>
        <a:cs typeface="Graphik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